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6153"/>
    <p:restoredTop sz="76831"/>
  </p:normalViewPr>
  <p:slideViewPr>
    <p:cSldViewPr snapToGrid="0" snapToObjects="1">
      <p:cViewPr varScale="1">
        <p:scale>
          <a:sx n="76" d="100"/>
          <a:sy n="76" d="100"/>
        </p:scale>
        <p:origin x="1360" y="18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A7796D-A1C9-BE42-8E94-BA459C8CF85C}" type="datetimeFigureOut">
              <a:rPr lang="en-US" smtClean="0"/>
              <a:t>12/5/18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DF25A3-6776-394D-8D5E-05C89977D3DC}" type="slidenum">
              <a:rPr lang="en-US" smtClean="0"/>
              <a:t>‹#›</a:t>
            </a:fld>
            <a:endParaRPr lang="en-US"/>
          </a:p>
        </p:txBody>
      </p:sp>
    </p:spTree>
    <p:extLst>
      <p:ext uri="{BB962C8B-B14F-4D97-AF65-F5344CB8AC3E}">
        <p14:creationId xmlns:p14="http://schemas.microsoft.com/office/powerpoint/2010/main" val="9792323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were given a large dataset with information on movies from the </a:t>
            </a:r>
            <a:r>
              <a:rPr lang="en-US" dirty="0" err="1"/>
              <a:t>imdb</a:t>
            </a:r>
            <a:r>
              <a:rPr lang="en-US" dirty="0"/>
              <a:t> website, and different variables about those movies that could help us determine the success of the movie. </a:t>
            </a:r>
          </a:p>
          <a:p>
            <a:endParaRPr lang="en-US" dirty="0"/>
          </a:p>
          <a:p>
            <a:r>
              <a:rPr lang="en-US" dirty="0"/>
              <a:t>The business problem is that movie producers need to know the elements that go into a successful movies, so our first goal is to determine the important factors that affect the </a:t>
            </a:r>
            <a:r>
              <a:rPr lang="en-US" dirty="0" err="1"/>
              <a:t>imdb</a:t>
            </a:r>
            <a:r>
              <a:rPr lang="en-US" dirty="0"/>
              <a:t> scores. </a:t>
            </a:r>
          </a:p>
          <a:p>
            <a:endParaRPr lang="en-US" dirty="0"/>
          </a:p>
          <a:p>
            <a:r>
              <a:rPr lang="en-US" dirty="0"/>
              <a:t>We also want to be able to give advice to producers and investors on how to create a successful movie based on our analysis of this data </a:t>
            </a:r>
          </a:p>
          <a:p>
            <a:endParaRPr lang="en-US" dirty="0"/>
          </a:p>
          <a:p>
            <a:r>
              <a:rPr lang="en-US" dirty="0"/>
              <a:t>Our final goal is to be able to give advice to producers, investors on the important characteristics behind a successful movie. </a:t>
            </a:r>
          </a:p>
        </p:txBody>
      </p:sp>
      <p:sp>
        <p:nvSpPr>
          <p:cNvPr id="4" name="Slide Number Placeholder 3"/>
          <p:cNvSpPr>
            <a:spLocks noGrp="1"/>
          </p:cNvSpPr>
          <p:nvPr>
            <p:ph type="sldNum" sz="quarter" idx="5"/>
          </p:nvPr>
        </p:nvSpPr>
        <p:spPr/>
        <p:txBody>
          <a:bodyPr/>
          <a:lstStyle/>
          <a:p>
            <a:fld id="{55DF25A3-6776-394D-8D5E-05C89977D3DC}" type="slidenum">
              <a:rPr lang="en-US" smtClean="0"/>
              <a:t>2</a:t>
            </a:fld>
            <a:endParaRPr lang="en-US"/>
          </a:p>
        </p:txBody>
      </p:sp>
    </p:spTree>
    <p:extLst>
      <p:ext uri="{BB962C8B-B14F-4D97-AF65-F5344CB8AC3E}">
        <p14:creationId xmlns:p14="http://schemas.microsoft.com/office/powerpoint/2010/main" val="21491879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columns I dropped: </a:t>
            </a:r>
          </a:p>
          <a:p>
            <a:endParaRPr lang="en-US" dirty="0"/>
          </a:p>
          <a:p>
            <a:r>
              <a:rPr lang="en-US" dirty="0" err="1"/>
              <a:t>director_name</a:t>
            </a:r>
            <a:r>
              <a:rPr lang="en-US" dirty="0"/>
              <a:t>', '</a:t>
            </a:r>
            <a:r>
              <a:rPr lang="en-US" dirty="0" err="1"/>
              <a:t>movie_title</a:t>
            </a:r>
            <a:r>
              <a:rPr lang="en-US" dirty="0"/>
              <a:t>', 'movie_imdb_link','</a:t>
            </a:r>
            <a:r>
              <a:rPr lang="en-US" dirty="0" err="1"/>
              <a:t>plot_keywords</a:t>
            </a:r>
            <a:r>
              <a:rPr lang="en-US" dirty="0"/>
              <a:t>', '</a:t>
            </a:r>
            <a:r>
              <a:rPr lang="en-US" dirty="0" err="1"/>
              <a:t>aspect_ratio</a:t>
            </a:r>
            <a:r>
              <a:rPr lang="en-US" dirty="0"/>
              <a:t>’</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5DF25A3-6776-394D-8D5E-05C89977D3DC}" type="slidenum">
              <a:rPr lang="en-US" smtClean="0"/>
              <a:t>3</a:t>
            </a:fld>
            <a:endParaRPr lang="en-US"/>
          </a:p>
        </p:txBody>
      </p:sp>
    </p:spTree>
    <p:extLst>
      <p:ext uri="{BB962C8B-B14F-4D97-AF65-F5344CB8AC3E}">
        <p14:creationId xmlns:p14="http://schemas.microsoft.com/office/powerpoint/2010/main" val="2322435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According to our class notes, Regression is about finding a liner or </a:t>
            </a:r>
            <a:r>
              <a:rPr lang="en-US" sz="1200" kern="1200" dirty="0" err="1">
                <a:solidFill>
                  <a:schemeClr val="tx1"/>
                </a:solidFill>
                <a:effectLst/>
                <a:latin typeface="+mn-lt"/>
                <a:ea typeface="+mn-ea"/>
                <a:cs typeface="+mn-cs"/>
              </a:rPr>
              <a:t>nonliner</a:t>
            </a:r>
            <a:r>
              <a:rPr lang="en-US" sz="1200" kern="1200" dirty="0">
                <a:solidFill>
                  <a:schemeClr val="tx1"/>
                </a:solidFill>
                <a:effectLst/>
                <a:latin typeface="+mn-lt"/>
                <a:ea typeface="+mn-ea"/>
                <a:cs typeface="+mn-cs"/>
              </a:rPr>
              <a:t> function, which fits well with the dataset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 multiple linear regression is testing how x variables are related to a y value. The coefficients are found by minimizing the error of prediction.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is to have a low Mean Square Error, and a high r squared, or variance.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For our model, </a:t>
            </a:r>
            <a:r>
              <a:rPr lang="en-US" sz="1200" kern="1200" dirty="0" err="1">
                <a:solidFill>
                  <a:schemeClr val="tx1"/>
                </a:solidFill>
                <a:effectLst/>
                <a:latin typeface="+mn-lt"/>
                <a:ea typeface="+mn-ea"/>
                <a:cs typeface="+mn-cs"/>
              </a:rPr>
              <a:t>imdb_score</a:t>
            </a:r>
            <a:r>
              <a:rPr lang="en-US" sz="1200" kern="1200" dirty="0">
                <a:solidFill>
                  <a:schemeClr val="tx1"/>
                </a:solidFill>
                <a:effectLst/>
                <a:latin typeface="+mn-lt"/>
                <a:ea typeface="+mn-ea"/>
                <a:cs typeface="+mn-cs"/>
              </a:rPr>
              <a:t> was the y variable, and the x variable was all features except for </a:t>
            </a:r>
            <a:r>
              <a:rPr lang="en-US" sz="1200" kern="1200" dirty="0" err="1">
                <a:solidFill>
                  <a:schemeClr val="tx1"/>
                </a:solidFill>
                <a:effectLst/>
                <a:latin typeface="+mn-lt"/>
                <a:ea typeface="+mn-ea"/>
                <a:cs typeface="+mn-cs"/>
              </a:rPr>
              <a:t>imdb_score</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Random Forest Regressor was my best model. However, we didn't do any validation. It is creating a regression model based on our full dataset, and then comparing it against our data set, so of course it would be fairly accurate. </a:t>
            </a:r>
          </a:p>
          <a:p>
            <a:endParaRPr lang="en-US" dirty="0"/>
          </a:p>
        </p:txBody>
      </p:sp>
      <p:sp>
        <p:nvSpPr>
          <p:cNvPr id="4" name="Slide Number Placeholder 3"/>
          <p:cNvSpPr>
            <a:spLocks noGrp="1"/>
          </p:cNvSpPr>
          <p:nvPr>
            <p:ph type="sldNum" sz="quarter" idx="5"/>
          </p:nvPr>
        </p:nvSpPr>
        <p:spPr/>
        <p:txBody>
          <a:bodyPr/>
          <a:lstStyle/>
          <a:p>
            <a:fld id="{55DF25A3-6776-394D-8D5E-05C89977D3DC}" type="slidenum">
              <a:rPr lang="en-US" smtClean="0"/>
              <a:t>4</a:t>
            </a:fld>
            <a:endParaRPr lang="en-US"/>
          </a:p>
        </p:txBody>
      </p:sp>
    </p:spTree>
    <p:extLst>
      <p:ext uri="{BB962C8B-B14F-4D97-AF65-F5344CB8AC3E}">
        <p14:creationId xmlns:p14="http://schemas.microsoft.com/office/powerpoint/2010/main" val="2069629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With classification, our goal is to build a model that can predict if a movie is good or bad. According to our notes… Classification is about finding a liner or </a:t>
            </a:r>
            <a:r>
              <a:rPr lang="en-US" sz="1200" kern="1200" dirty="0" err="1">
                <a:solidFill>
                  <a:schemeClr val="tx1"/>
                </a:solidFill>
                <a:effectLst/>
                <a:latin typeface="+mn-lt"/>
                <a:ea typeface="+mn-ea"/>
                <a:cs typeface="+mn-cs"/>
              </a:rPr>
              <a:t>nonliner</a:t>
            </a:r>
            <a:r>
              <a:rPr lang="en-US" sz="1200" kern="1200" dirty="0">
                <a:solidFill>
                  <a:schemeClr val="tx1"/>
                </a:solidFill>
                <a:effectLst/>
                <a:latin typeface="+mn-lt"/>
                <a:ea typeface="+mn-ea"/>
                <a:cs typeface="+mn-cs"/>
              </a:rPr>
              <a:t> function, which separates different classes in y value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Start by creating a new categorical column called </a:t>
            </a:r>
            <a:r>
              <a:rPr lang="en-US" sz="1200" kern="1200" dirty="0" err="1">
                <a:solidFill>
                  <a:schemeClr val="tx1"/>
                </a:solidFill>
                <a:effectLst/>
                <a:latin typeface="+mn-lt"/>
                <a:ea typeface="+mn-ea"/>
                <a:cs typeface="+mn-cs"/>
              </a:rPr>
              <a:t>imdb</a:t>
            </a:r>
            <a:r>
              <a:rPr lang="en-US" sz="1200" kern="1200" dirty="0">
                <a:solidFill>
                  <a:schemeClr val="tx1"/>
                </a:solidFill>
                <a:effectLst/>
                <a:latin typeface="+mn-lt"/>
                <a:ea typeface="+mn-ea"/>
                <a:cs typeface="+mn-cs"/>
              </a:rPr>
              <a:t> score category where we place the </a:t>
            </a:r>
            <a:r>
              <a:rPr lang="en-US" sz="1200" kern="1200" dirty="0" err="1">
                <a:solidFill>
                  <a:schemeClr val="tx1"/>
                </a:solidFill>
                <a:effectLst/>
                <a:latin typeface="+mn-lt"/>
                <a:ea typeface="+mn-ea"/>
                <a:cs typeface="+mn-cs"/>
              </a:rPr>
              <a:t>imdb</a:t>
            </a:r>
            <a:r>
              <a:rPr lang="en-US" sz="1200" kern="1200" dirty="0">
                <a:solidFill>
                  <a:schemeClr val="tx1"/>
                </a:solidFill>
                <a:effectLst/>
                <a:latin typeface="+mn-lt"/>
                <a:ea typeface="+mn-ea"/>
                <a:cs typeface="+mn-cs"/>
              </a:rPr>
              <a:t> scores into bins. Less than 4 being bad, 4- 6 being OK, 6-8 being good and 8-10 representing excellent. Then drop the column </a:t>
            </a:r>
            <a:r>
              <a:rPr lang="en-US" sz="1200" kern="1200" dirty="0" err="1">
                <a:solidFill>
                  <a:schemeClr val="tx1"/>
                </a:solidFill>
                <a:effectLst/>
                <a:latin typeface="+mn-lt"/>
                <a:ea typeface="+mn-ea"/>
                <a:cs typeface="+mn-cs"/>
              </a:rPr>
              <a:t>imdb_score</a:t>
            </a:r>
            <a:r>
              <a:rPr lang="en-US" sz="1200" kern="1200" dirty="0">
                <a:solidFill>
                  <a:schemeClr val="tx1"/>
                </a:solidFill>
                <a:effectLst/>
                <a:latin typeface="+mn-lt"/>
                <a:ea typeface="+mn-ea"/>
                <a:cs typeface="+mn-cs"/>
              </a:rPr>
              <a:t> so you don’t have that variable twice in the data</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Decision Tree: </a:t>
            </a:r>
          </a:p>
          <a:p>
            <a:pPr lvl="0"/>
            <a:r>
              <a:rPr lang="en-US" sz="1200" kern="1200" dirty="0">
                <a:solidFill>
                  <a:schemeClr val="tx1"/>
                </a:solidFill>
                <a:effectLst/>
                <a:latin typeface="+mn-lt"/>
                <a:ea typeface="+mn-ea"/>
                <a:cs typeface="+mn-cs"/>
              </a:rPr>
              <a:t>Most intuitive</a:t>
            </a:r>
          </a:p>
          <a:p>
            <a:pPr lvl="0"/>
            <a:r>
              <a:rPr lang="en-US" sz="1200" kern="1200" dirty="0">
                <a:solidFill>
                  <a:schemeClr val="tx1"/>
                </a:solidFill>
                <a:effectLst/>
                <a:latin typeface="+mn-lt"/>
                <a:ea typeface="+mn-ea"/>
                <a:cs typeface="+mn-cs"/>
              </a:rPr>
              <a:t>Implicitly perform feature selection (selecting which X variables are important)</a:t>
            </a:r>
          </a:p>
          <a:p>
            <a:pPr lvl="0"/>
            <a:r>
              <a:rPr lang="en-US" sz="1200" kern="1200" dirty="0">
                <a:solidFill>
                  <a:schemeClr val="tx1"/>
                </a:solidFill>
                <a:effectLst/>
                <a:latin typeface="+mn-lt"/>
                <a:ea typeface="+mn-ea"/>
                <a:cs typeface="+mn-cs"/>
              </a:rPr>
              <a:t>Requires little effort from users for data preparation (can handle missing values)</a:t>
            </a:r>
          </a:p>
          <a:p>
            <a:pPr lvl="0"/>
            <a:r>
              <a:rPr lang="en-US" sz="1200" kern="1200" dirty="0">
                <a:solidFill>
                  <a:schemeClr val="tx1"/>
                </a:solidFill>
                <a:effectLst/>
                <a:latin typeface="+mn-lt"/>
                <a:ea typeface="+mn-ea"/>
                <a:cs typeface="+mn-cs"/>
              </a:rPr>
              <a:t>Easy to interpret and explain to executives!</a:t>
            </a:r>
          </a:p>
          <a:p>
            <a:pPr lvl="0"/>
            <a:r>
              <a:rPr lang="en-US" sz="1200" kern="1200" dirty="0">
                <a:solidFill>
                  <a:schemeClr val="tx1"/>
                </a:solidFill>
                <a:effectLst/>
                <a:latin typeface="+mn-lt"/>
                <a:ea typeface="+mn-ea"/>
                <a:cs typeface="+mn-cs"/>
              </a:rPr>
              <a:t>Provides decision rules</a:t>
            </a:r>
          </a:p>
          <a:p>
            <a:pPr lvl="0"/>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Logistic Regression: </a:t>
            </a:r>
          </a:p>
          <a:p>
            <a:pPr marL="171450" indent="-171450">
              <a:buFontTx/>
              <a:buChar char="-"/>
            </a:pPr>
            <a:r>
              <a:rPr lang="en-US" sz="1200" kern="1200" dirty="0">
                <a:solidFill>
                  <a:schemeClr val="tx1"/>
                </a:solidFill>
                <a:effectLst/>
                <a:latin typeface="+mn-lt"/>
                <a:ea typeface="+mn-ea"/>
                <a:cs typeface="+mn-cs"/>
              </a:rPr>
              <a:t>To deal with multicollinearity, remove one dummy variable. I removed content_rating_0.0</a:t>
            </a:r>
          </a:p>
          <a:p>
            <a:pPr marL="171450" indent="-171450">
              <a:buFontTx/>
              <a:buChar char="-"/>
            </a:pPr>
            <a:endParaRPr lang="en-US" sz="1200" kern="1200" dirty="0">
              <a:solidFill>
                <a:schemeClr val="tx1"/>
              </a:solidFill>
              <a:effectLst/>
              <a:latin typeface="+mn-lt"/>
              <a:ea typeface="+mn-ea"/>
              <a:cs typeface="+mn-cs"/>
            </a:endParaRPr>
          </a:p>
          <a:p>
            <a:pPr marL="171450" indent="-171450">
              <a:buFontTx/>
              <a:buChar char="-"/>
            </a:pPr>
            <a:r>
              <a:rPr lang="en-US" sz="1200" kern="1200" dirty="0">
                <a:solidFill>
                  <a:schemeClr val="tx1"/>
                </a:solidFill>
                <a:effectLst/>
                <a:latin typeface="+mn-lt"/>
                <a:ea typeface="+mn-ea"/>
                <a:cs typeface="+mn-cs"/>
              </a:rPr>
              <a:t>Used Extra Tree Classifier to look at variable importance</a:t>
            </a:r>
          </a:p>
          <a:p>
            <a:pPr marL="171450" indent="-171450">
              <a:buFontTx/>
              <a:buChar char="-"/>
            </a:pPr>
            <a:endParaRPr lang="en-US" sz="1200" kern="1200" dirty="0">
              <a:solidFill>
                <a:schemeClr val="tx1"/>
              </a:solidFill>
              <a:effectLst/>
              <a:latin typeface="+mn-lt"/>
              <a:ea typeface="+mn-ea"/>
              <a:cs typeface="+mn-cs"/>
            </a:endParaRPr>
          </a:p>
          <a:p>
            <a:pPr marL="171450" indent="-171450">
              <a:buFontTx/>
              <a:buChar char="-"/>
            </a:pPr>
            <a:r>
              <a:rPr lang="en-US" sz="1200" kern="1200" dirty="0">
                <a:solidFill>
                  <a:schemeClr val="tx1"/>
                </a:solidFill>
                <a:effectLst/>
                <a:latin typeface="+mn-lt"/>
                <a:ea typeface="+mn-ea"/>
                <a:cs typeface="+mn-cs"/>
              </a:rPr>
              <a:t>Random Forest is a great model. It gave me my highest accuracy and therefore would be able to predict if a movie was good or bad. </a:t>
            </a:r>
          </a:p>
          <a:p>
            <a:endParaRPr lang="en-US" dirty="0"/>
          </a:p>
        </p:txBody>
      </p:sp>
      <p:sp>
        <p:nvSpPr>
          <p:cNvPr id="4" name="Slide Number Placeholder 3"/>
          <p:cNvSpPr>
            <a:spLocks noGrp="1"/>
          </p:cNvSpPr>
          <p:nvPr>
            <p:ph type="sldNum" sz="quarter" idx="5"/>
          </p:nvPr>
        </p:nvSpPr>
        <p:spPr/>
        <p:txBody>
          <a:bodyPr/>
          <a:lstStyle/>
          <a:p>
            <a:fld id="{55DF25A3-6776-394D-8D5E-05C89977D3DC}" type="slidenum">
              <a:rPr lang="en-US" smtClean="0"/>
              <a:t>5</a:t>
            </a:fld>
            <a:endParaRPr lang="en-US"/>
          </a:p>
        </p:txBody>
      </p:sp>
    </p:spTree>
    <p:extLst>
      <p:ext uri="{BB962C8B-B14F-4D97-AF65-F5344CB8AC3E}">
        <p14:creationId xmlns:p14="http://schemas.microsoft.com/office/powerpoint/2010/main" val="1741378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Normalize the data! Take the amount, subtract the mean and divide that by the difference between the maximum and minimum amount for that variable, basically we are adjusting the values to a common scale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groups points that are “close” to each other, it identifies structure or patterns in the data, and is unsupervised learning, so there are no predefined classifications.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are: </a:t>
            </a:r>
          </a:p>
          <a:p>
            <a:pPr lvl="0"/>
            <a:r>
              <a:rPr lang="en-US" sz="1200" kern="1200" dirty="0">
                <a:solidFill>
                  <a:schemeClr val="tx1"/>
                </a:solidFill>
                <a:effectLst/>
                <a:latin typeface="+mn-lt"/>
                <a:ea typeface="+mn-ea"/>
                <a:cs typeface="+mn-cs"/>
              </a:rPr>
              <a:t>1741 in cluster 0</a:t>
            </a:r>
          </a:p>
          <a:p>
            <a:pPr lvl="0"/>
            <a:r>
              <a:rPr lang="en-US" sz="1200" kern="1200" dirty="0">
                <a:solidFill>
                  <a:schemeClr val="tx1"/>
                </a:solidFill>
                <a:effectLst/>
                <a:latin typeface="+mn-lt"/>
                <a:ea typeface="+mn-ea"/>
                <a:cs typeface="+mn-cs"/>
              </a:rPr>
              <a:t>1292 in cluster 1</a:t>
            </a:r>
          </a:p>
          <a:p>
            <a:pPr lvl="0"/>
            <a:r>
              <a:rPr lang="en-US" sz="1200" kern="1200" dirty="0">
                <a:solidFill>
                  <a:schemeClr val="tx1"/>
                </a:solidFill>
                <a:effectLst/>
                <a:latin typeface="+mn-lt"/>
                <a:ea typeface="+mn-ea"/>
                <a:cs typeface="+mn-cs"/>
              </a:rPr>
              <a:t>682 in cluster 2</a:t>
            </a:r>
          </a:p>
          <a:p>
            <a:pPr lvl="0"/>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Based on the analysis of each cluster:</a:t>
            </a:r>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Cluster 0: has the lowest number of voted users, the shortest duration, the lowest number of critical reviews, and the lowest budget. I would assume this is the "bad" movies in this cluster. </a:t>
            </a:r>
          </a:p>
          <a:p>
            <a:pPr lvl="0"/>
            <a:r>
              <a:rPr lang="en-US" sz="1200" kern="1200" dirty="0">
                <a:solidFill>
                  <a:schemeClr val="tx1"/>
                </a:solidFill>
                <a:effectLst/>
                <a:latin typeface="+mn-lt"/>
                <a:ea typeface="+mn-ea"/>
                <a:cs typeface="+mn-cs"/>
              </a:rPr>
              <a:t>Cluster 1: has the highest number of voted users, the longest duration, the highest number of </a:t>
            </a:r>
            <a:r>
              <a:rPr lang="en-US" sz="1200" kern="1200" dirty="0" err="1">
                <a:solidFill>
                  <a:schemeClr val="tx1"/>
                </a:solidFill>
                <a:effectLst/>
                <a:latin typeface="+mn-lt"/>
                <a:ea typeface="+mn-ea"/>
                <a:cs typeface="+mn-cs"/>
              </a:rPr>
              <a:t>ciritcal</a:t>
            </a:r>
            <a:r>
              <a:rPr lang="en-US" sz="1200" kern="1200" dirty="0">
                <a:solidFill>
                  <a:schemeClr val="tx1"/>
                </a:solidFill>
                <a:effectLst/>
                <a:latin typeface="+mn-lt"/>
                <a:ea typeface="+mn-ea"/>
                <a:cs typeface="+mn-cs"/>
              </a:rPr>
              <a:t> reviews and the highest budget. However, it has a slightly lower score for </a:t>
            </a:r>
            <a:r>
              <a:rPr lang="en-US" sz="1200" kern="1200" dirty="0" err="1">
                <a:solidFill>
                  <a:schemeClr val="tx1"/>
                </a:solidFill>
                <a:effectLst/>
                <a:latin typeface="+mn-lt"/>
                <a:ea typeface="+mn-ea"/>
                <a:cs typeface="+mn-cs"/>
              </a:rPr>
              <a:t>imdb_score_category</a:t>
            </a:r>
            <a:r>
              <a:rPr lang="en-US" sz="1200" kern="1200" dirty="0">
                <a:solidFill>
                  <a:schemeClr val="tx1"/>
                </a:solidFill>
                <a:effectLst/>
                <a:latin typeface="+mn-lt"/>
                <a:ea typeface="+mn-ea"/>
                <a:cs typeface="+mn-cs"/>
              </a:rPr>
              <a:t>, so these might be the "average" movies. </a:t>
            </a:r>
          </a:p>
          <a:p>
            <a:pPr lvl="0"/>
            <a:r>
              <a:rPr lang="en-US" sz="1200" kern="1200" dirty="0">
                <a:solidFill>
                  <a:schemeClr val="tx1"/>
                </a:solidFill>
                <a:effectLst/>
                <a:latin typeface="+mn-lt"/>
                <a:ea typeface="+mn-ea"/>
                <a:cs typeface="+mn-cs"/>
              </a:rPr>
              <a:t>Cluster 2: has the median number for all variables, except for </a:t>
            </a:r>
            <a:r>
              <a:rPr lang="en-US" sz="1200" kern="1200" dirty="0" err="1">
                <a:solidFill>
                  <a:schemeClr val="tx1"/>
                </a:solidFill>
                <a:effectLst/>
                <a:latin typeface="+mn-lt"/>
                <a:ea typeface="+mn-ea"/>
                <a:cs typeface="+mn-cs"/>
              </a:rPr>
              <a:t>imdb_score_category</a:t>
            </a:r>
            <a:r>
              <a:rPr lang="en-US" sz="1200" kern="1200" dirty="0">
                <a:solidFill>
                  <a:schemeClr val="tx1"/>
                </a:solidFill>
                <a:effectLst/>
                <a:latin typeface="+mn-lt"/>
                <a:ea typeface="+mn-ea"/>
                <a:cs typeface="+mn-cs"/>
              </a:rPr>
              <a:t>. This could mean that these are the great movies and ones with the highest success rate.</a:t>
            </a:r>
          </a:p>
          <a:p>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Feature Importance: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1) number of voted users</a:t>
            </a:r>
          </a:p>
          <a:p>
            <a:r>
              <a:rPr lang="en-US" sz="1200" kern="1200" dirty="0">
                <a:solidFill>
                  <a:schemeClr val="tx1"/>
                </a:solidFill>
                <a:effectLst/>
                <a:latin typeface="+mn-lt"/>
                <a:ea typeface="+mn-ea"/>
                <a:cs typeface="+mn-cs"/>
              </a:rPr>
              <a:t>2) duration</a:t>
            </a:r>
          </a:p>
          <a:p>
            <a:r>
              <a:rPr lang="en-US" sz="1200" kern="1200" dirty="0">
                <a:solidFill>
                  <a:schemeClr val="tx1"/>
                </a:solidFill>
                <a:effectLst/>
                <a:latin typeface="+mn-lt"/>
                <a:ea typeface="+mn-ea"/>
                <a:cs typeface="+mn-cs"/>
              </a:rPr>
              <a:t>3) gross</a:t>
            </a:r>
          </a:p>
          <a:p>
            <a:r>
              <a:rPr lang="en-US" sz="1200" kern="1200" dirty="0">
                <a:solidFill>
                  <a:schemeClr val="tx1"/>
                </a:solidFill>
                <a:effectLst/>
                <a:latin typeface="+mn-lt"/>
                <a:ea typeface="+mn-ea"/>
                <a:cs typeface="+mn-cs"/>
              </a:rPr>
              <a:t>4) budget</a:t>
            </a:r>
          </a:p>
          <a:p>
            <a:r>
              <a:rPr lang="en-US" sz="1200" kern="1200" dirty="0">
                <a:solidFill>
                  <a:schemeClr val="tx1"/>
                </a:solidFill>
                <a:effectLst/>
                <a:latin typeface="+mn-lt"/>
                <a:ea typeface="+mn-ea"/>
                <a:cs typeface="+mn-cs"/>
              </a:rPr>
              <a:t>5) number of critical reviews</a:t>
            </a:r>
          </a:p>
          <a:p>
            <a:r>
              <a:rPr lang="en-US" sz="1200" b="1" u="none" strike="noStrike"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u="sng" kern="1200" dirty="0">
                <a:solidFill>
                  <a:schemeClr val="tx1"/>
                </a:solidFill>
                <a:effectLst/>
                <a:latin typeface="+mn-lt"/>
                <a:ea typeface="+mn-ea"/>
                <a:cs typeface="+mn-cs"/>
              </a:rPr>
              <a:t>Agglomerative Clustering (Hierarchical) </a:t>
            </a:r>
            <a:endParaRPr lang="en-US" sz="1200" kern="1200" dirty="0">
              <a:solidFill>
                <a:schemeClr val="tx1"/>
              </a:solidFill>
              <a:effectLst/>
              <a:latin typeface="+mn-lt"/>
              <a:ea typeface="+mn-ea"/>
              <a:cs typeface="+mn-cs"/>
            </a:endParaRPr>
          </a:p>
          <a:p>
            <a:r>
              <a:rPr lang="en-US" sz="1200" b="1" u="none" strike="noStrike"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are: </a:t>
            </a:r>
          </a:p>
          <a:p>
            <a:r>
              <a:rPr lang="en-US" sz="1200" kern="1200" dirty="0">
                <a:solidFill>
                  <a:schemeClr val="tx1"/>
                </a:solidFill>
                <a:effectLst/>
                <a:latin typeface="+mn-lt"/>
                <a:ea typeface="+mn-ea"/>
                <a:cs typeface="+mn-cs"/>
              </a:rPr>
              <a:t>- 724 in cluster 0</a:t>
            </a:r>
          </a:p>
          <a:p>
            <a:r>
              <a:rPr lang="en-US" sz="1200" kern="1200" dirty="0">
                <a:solidFill>
                  <a:schemeClr val="tx1"/>
                </a:solidFill>
                <a:effectLst/>
                <a:latin typeface="+mn-lt"/>
                <a:ea typeface="+mn-ea"/>
                <a:cs typeface="+mn-cs"/>
              </a:rPr>
              <a:t>- 123 in cluster 1</a:t>
            </a:r>
          </a:p>
          <a:p>
            <a:r>
              <a:rPr lang="en-US" sz="1200" kern="1200" dirty="0">
                <a:solidFill>
                  <a:schemeClr val="tx1"/>
                </a:solidFill>
                <a:effectLst/>
                <a:latin typeface="+mn-lt"/>
                <a:ea typeface="+mn-ea"/>
                <a:cs typeface="+mn-cs"/>
              </a:rPr>
              <a:t>- 2302 in cluster 2</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Cluster 0 has the median number of voted users, the median duration, the median number of critical reviews, and the highest budget</a:t>
            </a:r>
          </a:p>
          <a:p>
            <a:r>
              <a:rPr lang="en-US" sz="1200" kern="1200" dirty="0">
                <a:solidFill>
                  <a:schemeClr val="tx1"/>
                </a:solidFill>
                <a:effectLst/>
                <a:latin typeface="+mn-lt"/>
                <a:ea typeface="+mn-ea"/>
                <a:cs typeface="+mn-cs"/>
              </a:rPr>
              <a:t>- Cluster 1 has the highest number of voted users, longest duration, highest number of critical reviews and the lowest budget </a:t>
            </a:r>
          </a:p>
          <a:p>
            <a:r>
              <a:rPr lang="en-US" sz="1200" kern="1200" dirty="0">
                <a:solidFill>
                  <a:schemeClr val="tx1"/>
                </a:solidFill>
                <a:effectLst/>
                <a:latin typeface="+mn-lt"/>
                <a:ea typeface="+mn-ea"/>
                <a:cs typeface="+mn-cs"/>
              </a:rPr>
              <a:t>- Cluster 2 has the lowest number of voted users, the lowest duration, the lowest number of critical reviews and the median budget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 would assume that Cluster 0 are the Okay movies, cluster 1 is the excellent movies, and cluster 2 is the bad movies.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Compare the results from profiles by looking at their means. These two clustering models are surprisingly different in the number of movies in each cluster and the means in each cluster. However, they both show very little difference in means for variables that are not important, and a large difference in means for highly important variables.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5DF25A3-6776-394D-8D5E-05C89977D3DC}" type="slidenum">
              <a:rPr lang="en-US" smtClean="0"/>
              <a:t>6</a:t>
            </a:fld>
            <a:endParaRPr lang="en-US"/>
          </a:p>
        </p:txBody>
      </p:sp>
    </p:spTree>
    <p:extLst>
      <p:ext uri="{BB962C8B-B14F-4D97-AF65-F5344CB8AC3E}">
        <p14:creationId xmlns:p14="http://schemas.microsoft.com/office/powerpoint/2010/main" val="10310335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DF25A3-6776-394D-8D5E-05C89977D3DC}" type="slidenum">
              <a:rPr lang="en-US" smtClean="0"/>
              <a:t>7</a:t>
            </a:fld>
            <a:endParaRPr lang="en-US"/>
          </a:p>
        </p:txBody>
      </p:sp>
    </p:spTree>
    <p:extLst>
      <p:ext uri="{BB962C8B-B14F-4D97-AF65-F5344CB8AC3E}">
        <p14:creationId xmlns:p14="http://schemas.microsoft.com/office/powerpoint/2010/main" val="40189912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My recommendations are very similar to when we completed the midterm project. Based on the variables on the previous slide, I have a few recommendations</a:t>
            </a:r>
          </a:p>
          <a:p>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Ask fans on Social Media (director, movie, and cast) to review the movie on </a:t>
            </a:r>
            <a:r>
              <a:rPr lang="en-US" sz="1200" kern="1200" dirty="0" err="1">
                <a:solidFill>
                  <a:schemeClr val="tx1"/>
                </a:solidFill>
                <a:effectLst/>
                <a:latin typeface="+mn-lt"/>
                <a:ea typeface="+mn-ea"/>
                <a:cs typeface="+mn-cs"/>
              </a:rPr>
              <a:t>imdb</a:t>
            </a:r>
            <a:r>
              <a:rPr lang="en-US" sz="1200" kern="1200" dirty="0">
                <a:solidFill>
                  <a:schemeClr val="tx1"/>
                </a:solidFill>
                <a:effectLst/>
                <a:latin typeface="+mn-lt"/>
                <a:ea typeface="+mn-ea"/>
                <a:cs typeface="+mn-cs"/>
              </a:rPr>
              <a:t>. Assuming that fans are the ones who follow the director and cast on social media, hopefully these would be good reviews. Based on our analysis, the more reviews you have, the more successful the movie is. If the movie has a high score on </a:t>
            </a:r>
            <a:r>
              <a:rPr lang="en-US" sz="1200" kern="1200" dirty="0" err="1">
                <a:solidFill>
                  <a:schemeClr val="tx1"/>
                </a:solidFill>
                <a:effectLst/>
                <a:latin typeface="+mn-lt"/>
                <a:ea typeface="+mn-ea"/>
                <a:cs typeface="+mn-cs"/>
              </a:rPr>
              <a:t>imdb</a:t>
            </a:r>
            <a:r>
              <a:rPr lang="en-US" sz="1200" kern="1200" dirty="0">
                <a:solidFill>
                  <a:schemeClr val="tx1"/>
                </a:solidFill>
                <a:effectLst/>
                <a:latin typeface="+mn-lt"/>
                <a:ea typeface="+mn-ea"/>
                <a:cs typeface="+mn-cs"/>
              </a:rPr>
              <a:t>, more people are likely to watch the movie. And to the viewers - review the movie if you really love it! </a:t>
            </a:r>
          </a:p>
          <a:p>
            <a:pPr lvl="0"/>
            <a:r>
              <a:rPr lang="en-US" sz="1200" kern="1200" dirty="0">
                <a:solidFill>
                  <a:schemeClr val="tx1"/>
                </a:solidFill>
                <a:effectLst/>
                <a:latin typeface="+mn-lt"/>
                <a:ea typeface="+mn-ea"/>
                <a:cs typeface="+mn-cs"/>
              </a:rPr>
              <a:t>Produce a longer movie. It seems odd to me, but movies with a longer duration seem to have better success. If the movie is great, fans want to see more of it!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Critical reviews come along with asking people to review your movie. There are going to be some critical reviews for every movie, and if you have a large number of reviews, you are also going to have a large number of critical reviews. One of our variables is the percentage of critical reviews. This isn't an important variable which means that you don't need a large number of critical reviews to be successful, you just need reviews in general.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Try your best to get a large budget. This analysis is something that you could show to investors, proving that if there is a larger budget, the movie is more popular and therefore has a higher profit and return on investment for them. A larger budget helps get better producers, more popular actors/actresses which draws in more viewers. </a:t>
            </a:r>
          </a:p>
          <a:p>
            <a:pPr lvl="0"/>
            <a:r>
              <a:rPr lang="en-US" sz="1200" kern="1200" dirty="0">
                <a:solidFill>
                  <a:schemeClr val="tx1"/>
                </a:solidFill>
                <a:effectLst/>
                <a:latin typeface="+mn-lt"/>
                <a:ea typeface="+mn-ea"/>
                <a:cs typeface="+mn-cs"/>
              </a:rPr>
              <a:t>Promotion. Be sure you are promoting the movie to the right crowds, or produce a movie that would be popular for all ages. The more viewers you have, the more reviews you could get, and the larger your profit will be!</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Additional Variables to improve analysis: I think it would be interesting to have data on how much was spent on the marketing for the movie. There could be a large correlation between the amount of marketing that was spent on the movie and the success. From market research before the movie is produced to promotion for the movie, there could be an interesting relationship between these variables.</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Final Note: There are many different ways that this analysis could be done, and this is just one way of looking at it. There are many more graphs and analysis that could be done if you wanted to take a deeper look at specific aspects of the data and relationships between certain characteristics.</a:t>
            </a: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5DF25A3-6776-394D-8D5E-05C89977D3DC}" type="slidenum">
              <a:rPr lang="en-US" smtClean="0"/>
              <a:t>8</a:t>
            </a:fld>
            <a:endParaRPr lang="en-US"/>
          </a:p>
        </p:txBody>
      </p:sp>
    </p:spTree>
    <p:extLst>
      <p:ext uri="{BB962C8B-B14F-4D97-AF65-F5344CB8AC3E}">
        <p14:creationId xmlns:p14="http://schemas.microsoft.com/office/powerpoint/2010/main" val="12692641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12/5/18</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12/5/18</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12/5/18</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12/5/18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12/5/18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12/5/18</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12/5/18</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2A6E9-1A5A-5F4A-9128-60894B3B9BD3}"/>
              </a:ext>
            </a:extLst>
          </p:cNvPr>
          <p:cNvSpPr>
            <a:spLocks noGrp="1"/>
          </p:cNvSpPr>
          <p:nvPr>
            <p:ph type="ctrTitle"/>
          </p:nvPr>
        </p:nvSpPr>
        <p:spPr/>
        <p:txBody>
          <a:bodyPr>
            <a:normAutofit/>
          </a:bodyPr>
          <a:lstStyle/>
          <a:p>
            <a:r>
              <a:rPr lang="en-US" sz="6000" dirty="0"/>
              <a:t>Final project</a:t>
            </a:r>
          </a:p>
        </p:txBody>
      </p:sp>
      <p:sp>
        <p:nvSpPr>
          <p:cNvPr id="3" name="Subtitle 2">
            <a:extLst>
              <a:ext uri="{FF2B5EF4-FFF2-40B4-BE49-F238E27FC236}">
                <a16:creationId xmlns:a16="http://schemas.microsoft.com/office/drawing/2014/main" id="{3C7C606E-13D3-E346-A9F1-13A7F7EF42D0}"/>
              </a:ext>
            </a:extLst>
          </p:cNvPr>
          <p:cNvSpPr>
            <a:spLocks noGrp="1"/>
          </p:cNvSpPr>
          <p:nvPr>
            <p:ph type="subTitle" idx="1"/>
          </p:nvPr>
        </p:nvSpPr>
        <p:spPr/>
        <p:txBody>
          <a:bodyPr>
            <a:normAutofit/>
          </a:bodyPr>
          <a:lstStyle/>
          <a:p>
            <a:r>
              <a:rPr lang="en-US" sz="2000" dirty="0"/>
              <a:t>Hailey Robinson</a:t>
            </a:r>
          </a:p>
        </p:txBody>
      </p:sp>
      <p:pic>
        <p:nvPicPr>
          <p:cNvPr id="10" name="Audio 9">
            <a:hlinkClick r:id="" action="ppaction://media"/>
            <a:extLst>
              <a:ext uri="{FF2B5EF4-FFF2-40B4-BE49-F238E27FC236}">
                <a16:creationId xmlns:a16="http://schemas.microsoft.com/office/drawing/2014/main" id="{34E79476-15EF-DE41-91B4-3DCC6D6BB08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02394620"/>
      </p:ext>
    </p:extLst>
  </p:cSld>
  <p:clrMapOvr>
    <a:masterClrMapping/>
  </p:clrMapOvr>
  <mc:AlternateContent xmlns:mc="http://schemas.openxmlformats.org/markup-compatibility/2006">
    <mc:Choice xmlns:p14="http://schemas.microsoft.com/office/powerpoint/2010/main" Requires="p14">
      <p:transition spd="slow" p14:dur="2000" advTm="7132"/>
    </mc:Choice>
    <mc:Fallback>
      <p:transition spd="slow" advTm="7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E2728-8C70-F247-B54A-EFC9ACE64AC5}"/>
              </a:ext>
            </a:extLst>
          </p:cNvPr>
          <p:cNvSpPr>
            <a:spLocks noGrp="1"/>
          </p:cNvSpPr>
          <p:nvPr>
            <p:ph type="title"/>
          </p:nvPr>
        </p:nvSpPr>
        <p:spPr/>
        <p:txBody>
          <a:bodyPr>
            <a:normAutofit/>
          </a:bodyPr>
          <a:lstStyle/>
          <a:p>
            <a:r>
              <a:rPr lang="en-US" sz="3600" dirty="0"/>
              <a:t>Business problem and Context</a:t>
            </a:r>
          </a:p>
        </p:txBody>
      </p:sp>
      <p:sp>
        <p:nvSpPr>
          <p:cNvPr id="3" name="Content Placeholder 2">
            <a:extLst>
              <a:ext uri="{FF2B5EF4-FFF2-40B4-BE49-F238E27FC236}">
                <a16:creationId xmlns:a16="http://schemas.microsoft.com/office/drawing/2014/main" id="{3B1A032D-C4A2-3944-B6CC-7297877EF2A4}"/>
              </a:ext>
            </a:extLst>
          </p:cNvPr>
          <p:cNvSpPr>
            <a:spLocks noGrp="1"/>
          </p:cNvSpPr>
          <p:nvPr>
            <p:ph idx="1"/>
          </p:nvPr>
        </p:nvSpPr>
        <p:spPr>
          <a:xfrm>
            <a:off x="581192" y="2180496"/>
            <a:ext cx="11029615" cy="3678303"/>
          </a:xfrm>
        </p:spPr>
        <p:txBody>
          <a:bodyPr anchor="t"/>
          <a:lstStyle/>
          <a:p>
            <a:r>
              <a:rPr lang="en-US" sz="2000" dirty="0"/>
              <a:t>Movie producers need to know the key elements of creating a successful movie</a:t>
            </a:r>
          </a:p>
          <a:p>
            <a:r>
              <a:rPr lang="en-US" sz="2000" dirty="0"/>
              <a:t>Determine the factors that affect </a:t>
            </a:r>
            <a:r>
              <a:rPr lang="en-US" sz="2000" dirty="0" err="1"/>
              <a:t>imdb</a:t>
            </a:r>
            <a:r>
              <a:rPr lang="en-US" sz="2000" dirty="0"/>
              <a:t> scores</a:t>
            </a:r>
          </a:p>
          <a:p>
            <a:r>
              <a:rPr lang="en-US" sz="2000" dirty="0"/>
              <a:t>Help companies produce extremely successful movies that will get high </a:t>
            </a:r>
            <a:r>
              <a:rPr lang="en-US" sz="2000" dirty="0" err="1"/>
              <a:t>imdb</a:t>
            </a:r>
            <a:r>
              <a:rPr lang="en-US" sz="2000" dirty="0"/>
              <a:t> scores</a:t>
            </a:r>
          </a:p>
          <a:p>
            <a:r>
              <a:rPr lang="en-US" sz="2000" dirty="0"/>
              <a:t>Create a model that will be able to predict the success of a movie given important factors</a:t>
            </a:r>
          </a:p>
          <a:p>
            <a:endParaRPr lang="en-US" dirty="0"/>
          </a:p>
        </p:txBody>
      </p:sp>
      <p:pic>
        <p:nvPicPr>
          <p:cNvPr id="9" name="Audio 8">
            <a:hlinkClick r:id="" action="ppaction://media"/>
            <a:extLst>
              <a:ext uri="{FF2B5EF4-FFF2-40B4-BE49-F238E27FC236}">
                <a16:creationId xmlns:a16="http://schemas.microsoft.com/office/drawing/2014/main" id="{FA584A81-304D-8240-B00F-9162B027C5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6235063"/>
      </p:ext>
    </p:extLst>
  </p:cSld>
  <p:clrMapOvr>
    <a:masterClrMapping/>
  </p:clrMapOvr>
  <mc:AlternateContent xmlns:mc="http://schemas.openxmlformats.org/markup-compatibility/2006">
    <mc:Choice xmlns:p14="http://schemas.microsoft.com/office/powerpoint/2010/main" Requires="p14">
      <p:transition spd="slow" p14:dur="2000" advTm="40901"/>
    </mc:Choice>
    <mc:Fallback>
      <p:transition spd="slow" advTm="40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98C30-D5BE-E742-917D-6BCDF0774ABE}"/>
              </a:ext>
            </a:extLst>
          </p:cNvPr>
          <p:cNvSpPr>
            <a:spLocks noGrp="1"/>
          </p:cNvSpPr>
          <p:nvPr>
            <p:ph type="title"/>
          </p:nvPr>
        </p:nvSpPr>
        <p:spPr/>
        <p:txBody>
          <a:bodyPr>
            <a:normAutofit/>
          </a:bodyPr>
          <a:lstStyle/>
          <a:p>
            <a:r>
              <a:rPr lang="en-US" sz="3600" dirty="0"/>
              <a:t>Data transformation</a:t>
            </a:r>
          </a:p>
        </p:txBody>
      </p:sp>
      <p:sp>
        <p:nvSpPr>
          <p:cNvPr id="3" name="Content Placeholder 2">
            <a:extLst>
              <a:ext uri="{FF2B5EF4-FFF2-40B4-BE49-F238E27FC236}">
                <a16:creationId xmlns:a16="http://schemas.microsoft.com/office/drawing/2014/main" id="{F3D29727-2CBC-094C-936B-010D25C14187}"/>
              </a:ext>
            </a:extLst>
          </p:cNvPr>
          <p:cNvSpPr>
            <a:spLocks noGrp="1"/>
          </p:cNvSpPr>
          <p:nvPr>
            <p:ph idx="1"/>
          </p:nvPr>
        </p:nvSpPr>
        <p:spPr/>
        <p:txBody>
          <a:bodyPr anchor="t"/>
          <a:lstStyle/>
          <a:p>
            <a:r>
              <a:rPr lang="en-US" sz="2400" dirty="0"/>
              <a:t>Carryforward from midterm project</a:t>
            </a:r>
          </a:p>
          <a:p>
            <a:r>
              <a:rPr lang="en-US" sz="2400" dirty="0"/>
              <a:t>Drop unnecessary columns</a:t>
            </a:r>
          </a:p>
          <a:p>
            <a:r>
              <a:rPr lang="en-US" sz="2400" dirty="0"/>
              <a:t>Create dummy variables for content rating</a:t>
            </a:r>
          </a:p>
          <a:p>
            <a:r>
              <a:rPr lang="en-US" sz="2400" dirty="0"/>
              <a:t>Drop all missing variables</a:t>
            </a:r>
          </a:p>
          <a:p>
            <a:endParaRPr lang="en-US" dirty="0"/>
          </a:p>
        </p:txBody>
      </p:sp>
      <p:pic>
        <p:nvPicPr>
          <p:cNvPr id="7" name="Audio 6">
            <a:hlinkClick r:id="" action="ppaction://media"/>
            <a:extLst>
              <a:ext uri="{FF2B5EF4-FFF2-40B4-BE49-F238E27FC236}">
                <a16:creationId xmlns:a16="http://schemas.microsoft.com/office/drawing/2014/main" id="{C475D6AD-5522-8045-A4A8-B9C21098F7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01977835"/>
      </p:ext>
    </p:extLst>
  </p:cSld>
  <p:clrMapOvr>
    <a:masterClrMapping/>
  </p:clrMapOvr>
  <mc:AlternateContent xmlns:mc="http://schemas.openxmlformats.org/markup-compatibility/2006">
    <mc:Choice xmlns:p14="http://schemas.microsoft.com/office/powerpoint/2010/main" Requires="p14">
      <p:transition spd="slow" p14:dur="2000" advTm="38537"/>
    </mc:Choice>
    <mc:Fallback>
      <p:transition spd="slow" advTm="385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0BFBA-DAC1-C74D-9FFD-47036437DA2D}"/>
              </a:ext>
            </a:extLst>
          </p:cNvPr>
          <p:cNvSpPr>
            <a:spLocks noGrp="1"/>
          </p:cNvSpPr>
          <p:nvPr>
            <p:ph type="title"/>
          </p:nvPr>
        </p:nvSpPr>
        <p:spPr/>
        <p:txBody>
          <a:bodyPr>
            <a:normAutofit/>
          </a:bodyPr>
          <a:lstStyle/>
          <a:p>
            <a:r>
              <a:rPr lang="en-US" sz="3600" dirty="0"/>
              <a:t>regression</a:t>
            </a:r>
          </a:p>
        </p:txBody>
      </p:sp>
      <p:graphicFrame>
        <p:nvGraphicFramePr>
          <p:cNvPr id="5" name="Content Placeholder 4">
            <a:extLst>
              <a:ext uri="{FF2B5EF4-FFF2-40B4-BE49-F238E27FC236}">
                <a16:creationId xmlns:a16="http://schemas.microsoft.com/office/drawing/2014/main" id="{0954F37C-7ACD-F84D-8A65-322C3C9A0562}"/>
              </a:ext>
            </a:extLst>
          </p:cNvPr>
          <p:cNvGraphicFramePr>
            <a:graphicFrameLocks noGrp="1"/>
          </p:cNvGraphicFramePr>
          <p:nvPr>
            <p:ph idx="1"/>
            <p:extLst>
              <p:ext uri="{D42A27DB-BD31-4B8C-83A1-F6EECF244321}">
                <p14:modId xmlns:p14="http://schemas.microsoft.com/office/powerpoint/2010/main" val="2914086765"/>
              </p:ext>
            </p:extLst>
          </p:nvPr>
        </p:nvGraphicFramePr>
        <p:xfrm>
          <a:off x="2699658" y="2801507"/>
          <a:ext cx="6792684" cy="2285998"/>
        </p:xfrm>
        <a:graphic>
          <a:graphicData uri="http://schemas.openxmlformats.org/drawingml/2006/table">
            <a:tbl>
              <a:tblPr firstRow="1" firstCol="1" bandRow="1">
                <a:tableStyleId>{5C22544A-7EE6-4342-B048-85BDC9FD1C3A}</a:tableStyleId>
              </a:tblPr>
              <a:tblGrid>
                <a:gridCol w="2759528">
                  <a:extLst>
                    <a:ext uri="{9D8B030D-6E8A-4147-A177-3AD203B41FA5}">
                      <a16:colId xmlns:a16="http://schemas.microsoft.com/office/drawing/2014/main" val="1859292932"/>
                    </a:ext>
                  </a:extLst>
                </a:gridCol>
                <a:gridCol w="2051956">
                  <a:extLst>
                    <a:ext uri="{9D8B030D-6E8A-4147-A177-3AD203B41FA5}">
                      <a16:colId xmlns:a16="http://schemas.microsoft.com/office/drawing/2014/main" val="952668724"/>
                    </a:ext>
                  </a:extLst>
                </a:gridCol>
                <a:gridCol w="1981200">
                  <a:extLst>
                    <a:ext uri="{9D8B030D-6E8A-4147-A177-3AD203B41FA5}">
                      <a16:colId xmlns:a16="http://schemas.microsoft.com/office/drawing/2014/main" val="2779816710"/>
                    </a:ext>
                  </a:extLst>
                </a:gridCol>
              </a:tblGrid>
              <a:tr h="351013">
                <a:tc>
                  <a:txBody>
                    <a:bodyPr/>
                    <a:lstStyle/>
                    <a:p>
                      <a:pPr marL="0" marR="0" algn="ctr">
                        <a:spcBef>
                          <a:spcPts val="0"/>
                        </a:spcBef>
                        <a:spcAft>
                          <a:spcPts val="0"/>
                        </a:spcAft>
                      </a:pPr>
                      <a:r>
                        <a:rPr lang="en-US" sz="1600" dirty="0">
                          <a:effectLst/>
                        </a:rPr>
                        <a:t>Type</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MSE</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Variance or R</a:t>
                      </a:r>
                      <a:r>
                        <a:rPr lang="en-US" sz="1600" baseline="30000" dirty="0">
                          <a:effectLst/>
                        </a:rPr>
                        <a:t>2</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4190672257"/>
                  </a:ext>
                </a:extLst>
              </a:tr>
              <a:tr h="506681">
                <a:tc>
                  <a:txBody>
                    <a:bodyPr/>
                    <a:lstStyle/>
                    <a:p>
                      <a:pPr marL="0" marR="0" algn="ctr">
                        <a:spcBef>
                          <a:spcPts val="0"/>
                        </a:spcBef>
                        <a:spcAft>
                          <a:spcPts val="0"/>
                        </a:spcAft>
                      </a:pPr>
                      <a:r>
                        <a:rPr lang="en-US" sz="1600" dirty="0">
                          <a:effectLst/>
                        </a:rPr>
                        <a:t>Multiple Linear Regression</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0.6570</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0.4127</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777092162"/>
                  </a:ext>
                </a:extLst>
              </a:tr>
              <a:tr h="351013">
                <a:tc>
                  <a:txBody>
                    <a:bodyPr/>
                    <a:lstStyle/>
                    <a:p>
                      <a:pPr marL="0" marR="0" algn="ctr">
                        <a:spcBef>
                          <a:spcPts val="0"/>
                        </a:spcBef>
                        <a:spcAft>
                          <a:spcPts val="0"/>
                        </a:spcAft>
                      </a:pPr>
                      <a:r>
                        <a:rPr lang="en-US" sz="1600">
                          <a:effectLst/>
                        </a:rPr>
                        <a:t>Ridge</a:t>
                      </a:r>
                      <a:endParaRPr lang="en-US"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0.6570</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0.4127</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981362016"/>
                  </a:ext>
                </a:extLst>
              </a:tr>
              <a:tr h="351013">
                <a:tc>
                  <a:txBody>
                    <a:bodyPr/>
                    <a:lstStyle/>
                    <a:p>
                      <a:pPr marL="0" marR="0" algn="ctr">
                        <a:spcBef>
                          <a:spcPts val="0"/>
                        </a:spcBef>
                        <a:spcAft>
                          <a:spcPts val="0"/>
                        </a:spcAft>
                      </a:pPr>
                      <a:r>
                        <a:rPr lang="en-US" sz="1600">
                          <a:effectLst/>
                        </a:rPr>
                        <a:t>Feature Selection</a:t>
                      </a:r>
                      <a:endParaRPr lang="en-US"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0.7056</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0.3693</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98404300"/>
                  </a:ext>
                </a:extLst>
              </a:tr>
              <a:tr h="351013">
                <a:tc>
                  <a:txBody>
                    <a:bodyPr/>
                    <a:lstStyle/>
                    <a:p>
                      <a:pPr marL="0" marR="0" algn="ctr">
                        <a:spcBef>
                          <a:spcPts val="0"/>
                        </a:spcBef>
                        <a:spcAft>
                          <a:spcPts val="0"/>
                        </a:spcAft>
                      </a:pPr>
                      <a:r>
                        <a:rPr lang="en-US" sz="1600">
                          <a:effectLst/>
                        </a:rPr>
                        <a:t>Lasso Method</a:t>
                      </a:r>
                      <a:endParaRPr lang="en-US"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a:effectLst/>
                        </a:rPr>
                        <a:t>0.6708</a:t>
                      </a:r>
                      <a:endParaRPr lang="en-US" sz="16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dirty="0">
                          <a:effectLst/>
                        </a:rPr>
                        <a:t>0.4004</a:t>
                      </a: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522418591"/>
                  </a:ext>
                </a:extLst>
              </a:tr>
              <a:tr h="375265">
                <a:tc>
                  <a:txBody>
                    <a:bodyPr/>
                    <a:lstStyle/>
                    <a:p>
                      <a:pPr marL="0" marR="0" algn="ctr">
                        <a:spcBef>
                          <a:spcPts val="0"/>
                        </a:spcBef>
                        <a:spcAft>
                          <a:spcPts val="0"/>
                        </a:spcAft>
                      </a:pPr>
                      <a:r>
                        <a:rPr lang="en-US" sz="1600" b="1">
                          <a:effectLst/>
                        </a:rPr>
                        <a:t>RandomForestRegressor</a:t>
                      </a:r>
                      <a:endParaRPr lang="en-US" sz="16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b="1">
                          <a:effectLst/>
                        </a:rPr>
                        <a:t>0.0978</a:t>
                      </a:r>
                      <a:endParaRPr lang="en-US" sz="16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600" b="1" dirty="0">
                          <a:effectLst/>
                        </a:rPr>
                        <a:t>0.9127</a:t>
                      </a:r>
                      <a:endParaRPr lang="en-US" sz="16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909735221"/>
                  </a:ext>
                </a:extLst>
              </a:tr>
            </a:tbl>
          </a:graphicData>
        </a:graphic>
      </p:graphicFrame>
      <p:pic>
        <p:nvPicPr>
          <p:cNvPr id="8" name="Audio 7">
            <a:hlinkClick r:id="" action="ppaction://media"/>
            <a:extLst>
              <a:ext uri="{FF2B5EF4-FFF2-40B4-BE49-F238E27FC236}">
                <a16:creationId xmlns:a16="http://schemas.microsoft.com/office/drawing/2014/main" id="{244F9BC7-F6A7-4A45-AFD1-F349C3BB65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44447343"/>
      </p:ext>
    </p:extLst>
  </p:cSld>
  <p:clrMapOvr>
    <a:masterClrMapping/>
  </p:clrMapOvr>
  <mc:AlternateContent xmlns:mc="http://schemas.openxmlformats.org/markup-compatibility/2006">
    <mc:Choice xmlns:p14="http://schemas.microsoft.com/office/powerpoint/2010/main" Requires="p14">
      <p:transition spd="slow" p14:dur="2000" advTm="68361"/>
    </mc:Choice>
    <mc:Fallback>
      <p:transition spd="slow" advTm="68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93DEE-BA64-BD42-87F5-4B439F4FE0B5}"/>
              </a:ext>
            </a:extLst>
          </p:cNvPr>
          <p:cNvSpPr>
            <a:spLocks noGrp="1"/>
          </p:cNvSpPr>
          <p:nvPr>
            <p:ph type="title"/>
          </p:nvPr>
        </p:nvSpPr>
        <p:spPr/>
        <p:txBody>
          <a:bodyPr>
            <a:normAutofit/>
          </a:bodyPr>
          <a:lstStyle/>
          <a:p>
            <a:r>
              <a:rPr lang="en-US" sz="3600" dirty="0"/>
              <a:t>Classification</a:t>
            </a:r>
          </a:p>
        </p:txBody>
      </p:sp>
      <p:graphicFrame>
        <p:nvGraphicFramePr>
          <p:cNvPr id="5" name="Content Placeholder 4">
            <a:extLst>
              <a:ext uri="{FF2B5EF4-FFF2-40B4-BE49-F238E27FC236}">
                <a16:creationId xmlns:a16="http://schemas.microsoft.com/office/drawing/2014/main" id="{30DE31B0-806D-4644-A8F5-657021CB678E}"/>
              </a:ext>
            </a:extLst>
          </p:cNvPr>
          <p:cNvGraphicFramePr>
            <a:graphicFrameLocks noGrp="1"/>
          </p:cNvGraphicFramePr>
          <p:nvPr>
            <p:ph idx="1"/>
            <p:extLst>
              <p:ext uri="{D42A27DB-BD31-4B8C-83A1-F6EECF244321}">
                <p14:modId xmlns:p14="http://schemas.microsoft.com/office/powerpoint/2010/main" val="2360618188"/>
              </p:ext>
            </p:extLst>
          </p:nvPr>
        </p:nvGraphicFramePr>
        <p:xfrm>
          <a:off x="2758440" y="2581725"/>
          <a:ext cx="6675120" cy="2560320"/>
        </p:xfrm>
        <a:graphic>
          <a:graphicData uri="http://schemas.openxmlformats.org/drawingml/2006/table">
            <a:tbl>
              <a:tblPr firstRow="1" firstCol="1" bandRow="1">
                <a:tableStyleId>{5C22544A-7EE6-4342-B048-85BDC9FD1C3A}</a:tableStyleId>
              </a:tblPr>
              <a:tblGrid>
                <a:gridCol w="3337206">
                  <a:extLst>
                    <a:ext uri="{9D8B030D-6E8A-4147-A177-3AD203B41FA5}">
                      <a16:colId xmlns:a16="http://schemas.microsoft.com/office/drawing/2014/main" val="4068084832"/>
                    </a:ext>
                  </a:extLst>
                </a:gridCol>
                <a:gridCol w="3337914">
                  <a:extLst>
                    <a:ext uri="{9D8B030D-6E8A-4147-A177-3AD203B41FA5}">
                      <a16:colId xmlns:a16="http://schemas.microsoft.com/office/drawing/2014/main" val="2904249068"/>
                    </a:ext>
                  </a:extLst>
                </a:gridCol>
              </a:tblGrid>
              <a:tr h="426720">
                <a:tc>
                  <a:txBody>
                    <a:bodyPr/>
                    <a:lstStyle/>
                    <a:p>
                      <a:pPr marL="0" marR="0" algn="ctr">
                        <a:spcBef>
                          <a:spcPts val="0"/>
                        </a:spcBef>
                        <a:spcAft>
                          <a:spcPts val="0"/>
                        </a:spcAft>
                      </a:pPr>
                      <a:r>
                        <a:rPr lang="en-US" sz="1800">
                          <a:effectLst/>
                        </a:rPr>
                        <a:t>Type</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800" dirty="0">
                          <a:effectLst/>
                        </a:rPr>
                        <a:t>Accuracy</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4216178470"/>
                  </a:ext>
                </a:extLst>
              </a:tr>
              <a:tr h="426720">
                <a:tc>
                  <a:txBody>
                    <a:bodyPr/>
                    <a:lstStyle/>
                    <a:p>
                      <a:pPr marL="0" marR="0" algn="ctr">
                        <a:spcBef>
                          <a:spcPts val="0"/>
                        </a:spcBef>
                        <a:spcAft>
                          <a:spcPts val="0"/>
                        </a:spcAft>
                      </a:pPr>
                      <a:r>
                        <a:rPr lang="en-US" sz="1800">
                          <a:effectLst/>
                        </a:rPr>
                        <a:t>Decision Tree</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800" dirty="0">
                          <a:effectLst/>
                        </a:rPr>
                        <a:t>0.717489</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047810885"/>
                  </a:ext>
                </a:extLst>
              </a:tr>
              <a:tr h="426720">
                <a:tc>
                  <a:txBody>
                    <a:bodyPr/>
                    <a:lstStyle/>
                    <a:p>
                      <a:pPr marL="0" marR="0" algn="ctr">
                        <a:spcBef>
                          <a:spcPts val="0"/>
                        </a:spcBef>
                        <a:spcAft>
                          <a:spcPts val="0"/>
                        </a:spcAft>
                      </a:pPr>
                      <a:r>
                        <a:rPr lang="en-US" sz="1800">
                          <a:effectLst/>
                        </a:rPr>
                        <a:t>Knn (n_neighbors = 9)</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800">
                          <a:effectLst/>
                        </a:rPr>
                        <a:t>0.611659</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754191486"/>
                  </a:ext>
                </a:extLst>
              </a:tr>
              <a:tr h="426720">
                <a:tc>
                  <a:txBody>
                    <a:bodyPr/>
                    <a:lstStyle/>
                    <a:p>
                      <a:pPr marL="0" marR="0" algn="ctr">
                        <a:spcBef>
                          <a:spcPts val="0"/>
                        </a:spcBef>
                        <a:spcAft>
                          <a:spcPts val="0"/>
                        </a:spcAft>
                      </a:pPr>
                      <a:r>
                        <a:rPr lang="en-US" sz="1800">
                          <a:effectLst/>
                        </a:rPr>
                        <a:t>Knn (n_neighbors = 5)</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800">
                          <a:effectLst/>
                        </a:rPr>
                        <a:t>0.620627</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064209635"/>
                  </a:ext>
                </a:extLst>
              </a:tr>
              <a:tr h="426720">
                <a:tc>
                  <a:txBody>
                    <a:bodyPr/>
                    <a:lstStyle/>
                    <a:p>
                      <a:pPr marL="0" marR="0" algn="ctr">
                        <a:spcBef>
                          <a:spcPts val="0"/>
                        </a:spcBef>
                        <a:spcAft>
                          <a:spcPts val="0"/>
                        </a:spcAft>
                      </a:pPr>
                      <a:r>
                        <a:rPr lang="en-US" sz="1800">
                          <a:effectLst/>
                        </a:rPr>
                        <a:t>Logistic Regression</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800">
                          <a:effectLst/>
                        </a:rPr>
                        <a:t>0.681614</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592500712"/>
                  </a:ext>
                </a:extLst>
              </a:tr>
              <a:tr h="426720">
                <a:tc>
                  <a:txBody>
                    <a:bodyPr/>
                    <a:lstStyle/>
                    <a:p>
                      <a:pPr marL="0" marR="0" algn="ctr">
                        <a:spcBef>
                          <a:spcPts val="0"/>
                        </a:spcBef>
                        <a:spcAft>
                          <a:spcPts val="0"/>
                        </a:spcAft>
                      </a:pPr>
                      <a:r>
                        <a:rPr lang="en-US" sz="1800" b="1">
                          <a:effectLst/>
                        </a:rPr>
                        <a:t>Random Forest</a:t>
                      </a:r>
                      <a:endParaRPr lang="en-US" sz="1800" b="1">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800" b="1" dirty="0">
                          <a:effectLst/>
                        </a:rPr>
                        <a:t>0.763228</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799545322"/>
                  </a:ext>
                </a:extLst>
              </a:tr>
            </a:tbl>
          </a:graphicData>
        </a:graphic>
      </p:graphicFrame>
      <p:pic>
        <p:nvPicPr>
          <p:cNvPr id="8" name="Audio 7">
            <a:hlinkClick r:id="" action="ppaction://media"/>
            <a:extLst>
              <a:ext uri="{FF2B5EF4-FFF2-40B4-BE49-F238E27FC236}">
                <a16:creationId xmlns:a16="http://schemas.microsoft.com/office/drawing/2014/main" id="{8CD802C4-EBA1-F640-ACE4-25CB87FCA3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128296"/>
      </p:ext>
    </p:extLst>
  </p:cSld>
  <p:clrMapOvr>
    <a:masterClrMapping/>
  </p:clrMapOvr>
  <mc:AlternateContent xmlns:mc="http://schemas.openxmlformats.org/markup-compatibility/2006">
    <mc:Choice xmlns:p14="http://schemas.microsoft.com/office/powerpoint/2010/main" Requires="p14">
      <p:transition spd="slow" p14:dur="2000" advTm="138654"/>
    </mc:Choice>
    <mc:Fallback>
      <p:transition spd="slow" advTm="138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0F6D5-5DDD-4A46-A7B5-C9E68FE52AA2}"/>
              </a:ext>
            </a:extLst>
          </p:cNvPr>
          <p:cNvSpPr>
            <a:spLocks noGrp="1"/>
          </p:cNvSpPr>
          <p:nvPr>
            <p:ph type="title"/>
          </p:nvPr>
        </p:nvSpPr>
        <p:spPr/>
        <p:txBody>
          <a:bodyPr>
            <a:normAutofit/>
          </a:bodyPr>
          <a:lstStyle/>
          <a:p>
            <a:r>
              <a:rPr lang="en-US" sz="3600" dirty="0"/>
              <a:t>Clustering</a:t>
            </a:r>
          </a:p>
        </p:txBody>
      </p:sp>
      <p:sp>
        <p:nvSpPr>
          <p:cNvPr id="3" name="Content Placeholder 2">
            <a:extLst>
              <a:ext uri="{FF2B5EF4-FFF2-40B4-BE49-F238E27FC236}">
                <a16:creationId xmlns:a16="http://schemas.microsoft.com/office/drawing/2014/main" id="{74348FBA-3027-5542-8BAE-4109D3300E1B}"/>
              </a:ext>
            </a:extLst>
          </p:cNvPr>
          <p:cNvSpPr>
            <a:spLocks noGrp="1"/>
          </p:cNvSpPr>
          <p:nvPr>
            <p:ph idx="1"/>
          </p:nvPr>
        </p:nvSpPr>
        <p:spPr/>
        <p:txBody>
          <a:bodyPr>
            <a:normAutofit/>
          </a:bodyPr>
          <a:lstStyle/>
          <a:p>
            <a:r>
              <a:rPr lang="en-US" sz="2400" dirty="0"/>
              <a:t>Normalize the data</a:t>
            </a:r>
          </a:p>
          <a:p>
            <a:r>
              <a:rPr lang="en-US" sz="2400" dirty="0"/>
              <a:t>K-means</a:t>
            </a:r>
          </a:p>
          <a:p>
            <a:pPr lvl="1"/>
            <a:r>
              <a:rPr lang="en-US" sz="2000" dirty="0"/>
              <a:t>Optimal K Value using the elbow method,</a:t>
            </a:r>
          </a:p>
          <a:p>
            <a:pPr lvl="1"/>
            <a:r>
              <a:rPr lang="en-US" sz="2000" dirty="0"/>
              <a:t>Based on mine, number of clusters = 3</a:t>
            </a:r>
          </a:p>
          <a:p>
            <a:r>
              <a:rPr lang="en-US" sz="2400" dirty="0"/>
              <a:t>Agglomerative Clustering (</a:t>
            </a:r>
            <a:r>
              <a:rPr lang="en-US" sz="2400" dirty="0" err="1"/>
              <a:t>Hierarchial</a:t>
            </a:r>
            <a:r>
              <a:rPr lang="en-US" sz="2400" dirty="0"/>
              <a:t>) </a:t>
            </a:r>
          </a:p>
        </p:txBody>
      </p:sp>
      <p:pic>
        <p:nvPicPr>
          <p:cNvPr id="6" name="Picture 5">
            <a:extLst>
              <a:ext uri="{FF2B5EF4-FFF2-40B4-BE49-F238E27FC236}">
                <a16:creationId xmlns:a16="http://schemas.microsoft.com/office/drawing/2014/main" id="{9667246D-4D96-F64F-8CDD-FB23943D1E72}"/>
              </a:ext>
            </a:extLst>
          </p:cNvPr>
          <p:cNvPicPr>
            <a:picLocks noChangeAspect="1"/>
          </p:cNvPicPr>
          <p:nvPr/>
        </p:nvPicPr>
        <p:blipFill>
          <a:blip r:embed="rId5"/>
          <a:stretch>
            <a:fillRect/>
          </a:stretch>
        </p:blipFill>
        <p:spPr>
          <a:xfrm>
            <a:off x="6602729" y="2650490"/>
            <a:ext cx="4651645" cy="2973070"/>
          </a:xfrm>
          <a:prstGeom prst="rect">
            <a:avLst/>
          </a:prstGeom>
        </p:spPr>
      </p:pic>
      <p:pic>
        <p:nvPicPr>
          <p:cNvPr id="9" name="Audio 8">
            <a:hlinkClick r:id="" action="ppaction://media"/>
            <a:extLst>
              <a:ext uri="{FF2B5EF4-FFF2-40B4-BE49-F238E27FC236}">
                <a16:creationId xmlns:a16="http://schemas.microsoft.com/office/drawing/2014/main" id="{CCF17B7D-6CFB-144D-9DDD-9510E4E9867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04455625"/>
      </p:ext>
    </p:extLst>
  </p:cSld>
  <p:clrMapOvr>
    <a:masterClrMapping/>
  </p:clrMapOvr>
  <mc:AlternateContent xmlns:mc="http://schemas.openxmlformats.org/markup-compatibility/2006">
    <mc:Choice xmlns:p14="http://schemas.microsoft.com/office/powerpoint/2010/main" Requires="p14">
      <p:transition spd="slow" p14:dur="2000" advTm="165492"/>
    </mc:Choice>
    <mc:Fallback>
      <p:transition spd="slow" advTm="1654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D7A18-3504-6F4A-9F35-AE6F6B2F85CE}"/>
              </a:ext>
            </a:extLst>
          </p:cNvPr>
          <p:cNvSpPr>
            <a:spLocks noGrp="1"/>
          </p:cNvSpPr>
          <p:nvPr>
            <p:ph type="title"/>
          </p:nvPr>
        </p:nvSpPr>
        <p:spPr/>
        <p:txBody>
          <a:bodyPr>
            <a:normAutofit/>
          </a:bodyPr>
          <a:lstStyle/>
          <a:p>
            <a:r>
              <a:rPr lang="en-US" sz="3600" dirty="0"/>
              <a:t>Storytelling -  Most important variables</a:t>
            </a:r>
          </a:p>
        </p:txBody>
      </p:sp>
      <p:sp>
        <p:nvSpPr>
          <p:cNvPr id="3" name="Content Placeholder 2">
            <a:extLst>
              <a:ext uri="{FF2B5EF4-FFF2-40B4-BE49-F238E27FC236}">
                <a16:creationId xmlns:a16="http://schemas.microsoft.com/office/drawing/2014/main" id="{2FAF80C6-F101-2A40-9CCD-73C1DDD3D313}"/>
              </a:ext>
            </a:extLst>
          </p:cNvPr>
          <p:cNvSpPr>
            <a:spLocks noGrp="1"/>
          </p:cNvSpPr>
          <p:nvPr>
            <p:ph idx="1"/>
          </p:nvPr>
        </p:nvSpPr>
        <p:spPr/>
        <p:txBody>
          <a:bodyPr>
            <a:normAutofit/>
          </a:bodyPr>
          <a:lstStyle/>
          <a:p>
            <a:r>
              <a:rPr lang="en-US" sz="2400" dirty="0"/>
              <a:t>Number of user reviews</a:t>
            </a:r>
          </a:p>
          <a:p>
            <a:r>
              <a:rPr lang="en-US" sz="2400" dirty="0"/>
              <a:t>Duration</a:t>
            </a:r>
          </a:p>
          <a:p>
            <a:r>
              <a:rPr lang="en-US" sz="2400" dirty="0"/>
              <a:t>Number of critical reviews</a:t>
            </a:r>
          </a:p>
          <a:p>
            <a:r>
              <a:rPr lang="en-US" sz="2400" dirty="0"/>
              <a:t>Budget</a:t>
            </a:r>
          </a:p>
          <a:p>
            <a:r>
              <a:rPr lang="en-US" sz="2400" dirty="0"/>
              <a:t>Profit</a:t>
            </a:r>
          </a:p>
        </p:txBody>
      </p:sp>
      <p:pic>
        <p:nvPicPr>
          <p:cNvPr id="7" name="Audio 6">
            <a:hlinkClick r:id="" action="ppaction://media"/>
            <a:extLst>
              <a:ext uri="{FF2B5EF4-FFF2-40B4-BE49-F238E27FC236}">
                <a16:creationId xmlns:a16="http://schemas.microsoft.com/office/drawing/2014/main" id="{BF2995BB-C4A6-D845-B8B8-8989D8EAE8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55277422"/>
      </p:ext>
    </p:extLst>
  </p:cSld>
  <p:clrMapOvr>
    <a:masterClrMapping/>
  </p:clrMapOvr>
  <mc:AlternateContent xmlns:mc="http://schemas.openxmlformats.org/markup-compatibility/2006">
    <mc:Choice xmlns:p14="http://schemas.microsoft.com/office/powerpoint/2010/main" Requires="p14">
      <p:transition spd="slow" p14:dur="2000" advTm="10572"/>
    </mc:Choice>
    <mc:Fallback>
      <p:transition spd="slow" advTm="10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546F5-3CEA-A641-91D3-EEBFCC2F6373}"/>
              </a:ext>
            </a:extLst>
          </p:cNvPr>
          <p:cNvSpPr>
            <a:spLocks noGrp="1"/>
          </p:cNvSpPr>
          <p:nvPr>
            <p:ph type="title"/>
          </p:nvPr>
        </p:nvSpPr>
        <p:spPr/>
        <p:txBody>
          <a:bodyPr>
            <a:normAutofit/>
          </a:bodyPr>
          <a:lstStyle/>
          <a:p>
            <a:r>
              <a:rPr lang="en-US" sz="3600" dirty="0"/>
              <a:t>Storytelling - Recommendations</a:t>
            </a:r>
          </a:p>
        </p:txBody>
      </p:sp>
      <p:sp>
        <p:nvSpPr>
          <p:cNvPr id="3" name="Content Placeholder 2">
            <a:extLst>
              <a:ext uri="{FF2B5EF4-FFF2-40B4-BE49-F238E27FC236}">
                <a16:creationId xmlns:a16="http://schemas.microsoft.com/office/drawing/2014/main" id="{8073FF2A-D4A1-DC44-9CEC-109D37C386DB}"/>
              </a:ext>
            </a:extLst>
          </p:cNvPr>
          <p:cNvSpPr>
            <a:spLocks noGrp="1"/>
          </p:cNvSpPr>
          <p:nvPr>
            <p:ph idx="1"/>
          </p:nvPr>
        </p:nvSpPr>
        <p:spPr/>
        <p:txBody>
          <a:bodyPr>
            <a:normAutofit/>
          </a:bodyPr>
          <a:lstStyle/>
          <a:p>
            <a:r>
              <a:rPr lang="en-US" sz="2000" dirty="0"/>
              <a:t>Use social media to ask fans to review the movie</a:t>
            </a:r>
          </a:p>
          <a:p>
            <a:r>
              <a:rPr lang="en-US" sz="2000" dirty="0"/>
              <a:t>Produce a longer movie</a:t>
            </a:r>
          </a:p>
          <a:p>
            <a:r>
              <a:rPr lang="en-US" sz="2000" dirty="0"/>
              <a:t>Dealing with critical reviews</a:t>
            </a:r>
          </a:p>
          <a:p>
            <a:r>
              <a:rPr lang="en-US" sz="2000" dirty="0"/>
              <a:t>Large budget</a:t>
            </a:r>
          </a:p>
          <a:p>
            <a:r>
              <a:rPr lang="en-US" sz="2000" dirty="0"/>
              <a:t>Promotion </a:t>
            </a:r>
          </a:p>
          <a:p>
            <a:r>
              <a:rPr lang="en-US" sz="2000" dirty="0"/>
              <a:t>Additional Variables to improve analysis </a:t>
            </a:r>
            <a:r>
              <a:rPr lang="en-US" sz="2000" dirty="0">
                <a:sym typeface="Wingdings" pitchFamily="2" charset="2"/>
              </a:rPr>
              <a:t> </a:t>
            </a:r>
            <a:r>
              <a:rPr lang="en-US" sz="2000" dirty="0"/>
              <a:t>Marketing data</a:t>
            </a:r>
          </a:p>
        </p:txBody>
      </p:sp>
      <p:pic>
        <p:nvPicPr>
          <p:cNvPr id="6" name="Audio 5">
            <a:hlinkClick r:id="" action="ppaction://media"/>
            <a:extLst>
              <a:ext uri="{FF2B5EF4-FFF2-40B4-BE49-F238E27FC236}">
                <a16:creationId xmlns:a16="http://schemas.microsoft.com/office/drawing/2014/main" id="{984B0BCB-90F5-A546-A159-0AED651794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09863852"/>
      </p:ext>
    </p:extLst>
  </p:cSld>
  <p:clrMapOvr>
    <a:masterClrMapping/>
  </p:clrMapOvr>
  <mc:AlternateContent xmlns:mc="http://schemas.openxmlformats.org/markup-compatibility/2006">
    <mc:Choice xmlns:p14="http://schemas.microsoft.com/office/powerpoint/2010/main" Requires="p14">
      <p:transition spd="slow" p14:dur="2000" advTm="119082"/>
    </mc:Choice>
    <mc:Fallback>
      <p:transition spd="slow" advTm="1190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Dividend</Template>
  <TotalTime>117</TotalTime>
  <Words>793</Words>
  <Application>Microsoft Macintosh PowerPoint</Application>
  <PresentationFormat>Widescreen</PresentationFormat>
  <Paragraphs>155</Paragraphs>
  <Slides>8</Slides>
  <Notes>7</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Calibri</vt:lpstr>
      <vt:lpstr>Gill Sans MT</vt:lpstr>
      <vt:lpstr>Times New Roman</vt:lpstr>
      <vt:lpstr>Wingdings 2</vt:lpstr>
      <vt:lpstr>Dividend</vt:lpstr>
      <vt:lpstr>Final project</vt:lpstr>
      <vt:lpstr>Business problem and Context</vt:lpstr>
      <vt:lpstr>Data transformation</vt:lpstr>
      <vt:lpstr>regression</vt:lpstr>
      <vt:lpstr>Classification</vt:lpstr>
      <vt:lpstr>Clustering</vt:lpstr>
      <vt:lpstr>Storytelling -  Most important variables</vt:lpstr>
      <vt:lpstr>Storytelling - 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dc:title>
  <dc:creator>Hailey Robinson</dc:creator>
  <cp:lastModifiedBy>Hailey Robinson</cp:lastModifiedBy>
  <cp:revision>9</cp:revision>
  <dcterms:created xsi:type="dcterms:W3CDTF">2018-12-06T03:03:38Z</dcterms:created>
  <dcterms:modified xsi:type="dcterms:W3CDTF">2018-12-06T05:01:01Z</dcterms:modified>
</cp:coreProperties>
</file>

<file path=docProps/thumbnail.jpeg>
</file>